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9" r:id="rId3"/>
    <p:sldId id="340" r:id="rId4"/>
    <p:sldId id="341" r:id="rId5"/>
    <p:sldId id="342" r:id="rId6"/>
    <p:sldId id="343" r:id="rId7"/>
    <p:sldId id="344" r:id="rId8"/>
    <p:sldId id="305" r:id="rId9"/>
    <p:sldId id="317" r:id="rId10"/>
    <p:sldId id="318" r:id="rId11"/>
    <p:sldId id="272" r:id="rId12"/>
    <p:sldId id="337" r:id="rId13"/>
    <p:sldId id="338" r:id="rId14"/>
    <p:sldId id="311" r:id="rId15"/>
    <p:sldId id="308"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8" autoAdjust="0"/>
    <p:restoredTop sz="94660"/>
  </p:normalViewPr>
  <p:slideViewPr>
    <p:cSldViewPr snapToGrid="0">
      <p:cViewPr varScale="1">
        <p:scale>
          <a:sx n="91" d="100"/>
          <a:sy n="91" d="100"/>
        </p:scale>
        <p:origin x="67" y="54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E1BA-1137-456B-B3DD-A2A4F5F03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8B13EF-5990-4989-BE3F-1FA9B5FF8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3F6093-520B-4241-8F1D-19D031857F16}"/>
              </a:ext>
            </a:extLst>
          </p:cNvPr>
          <p:cNvSpPr>
            <a:spLocks noGrp="1"/>
          </p:cNvSpPr>
          <p:nvPr>
            <p:ph type="dt" sz="half" idx="10"/>
          </p:nvPr>
        </p:nvSpPr>
        <p:spPr/>
        <p:txBody>
          <a:bodyPr/>
          <a:lstStyle/>
          <a:p>
            <a:fld id="{181566E6-CEF0-4F8C-B102-8A2A549A1A40}" type="datetimeFigureOut">
              <a:rPr lang="en-US" smtClean="0"/>
              <a:t>3/14/2019</a:t>
            </a:fld>
            <a:endParaRPr lang="en-US"/>
          </a:p>
        </p:txBody>
      </p:sp>
      <p:sp>
        <p:nvSpPr>
          <p:cNvPr id="5" name="Footer Placeholder 4">
            <a:extLst>
              <a:ext uri="{FF2B5EF4-FFF2-40B4-BE49-F238E27FC236}">
                <a16:creationId xmlns:a16="http://schemas.microsoft.com/office/drawing/2014/main" id="{BC094B25-C0BA-4C1A-B6EF-2B9FE4F6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04CB7-701B-4BA2-8D60-84FC92C00581}"/>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4238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C282-1000-4F59-B22B-1450F161E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3A2BE-BD4F-4421-B96B-5D5E8759B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C0AD4-9BE5-4F3B-884C-1FC7038DA597}"/>
              </a:ext>
            </a:extLst>
          </p:cNvPr>
          <p:cNvSpPr>
            <a:spLocks noGrp="1"/>
          </p:cNvSpPr>
          <p:nvPr>
            <p:ph type="dt" sz="half" idx="10"/>
          </p:nvPr>
        </p:nvSpPr>
        <p:spPr/>
        <p:txBody>
          <a:bodyPr/>
          <a:lstStyle/>
          <a:p>
            <a:fld id="{181566E6-CEF0-4F8C-B102-8A2A549A1A40}" type="datetimeFigureOut">
              <a:rPr lang="en-US" smtClean="0"/>
              <a:t>3/14/2019</a:t>
            </a:fld>
            <a:endParaRPr lang="en-US"/>
          </a:p>
        </p:txBody>
      </p:sp>
      <p:sp>
        <p:nvSpPr>
          <p:cNvPr id="5" name="Footer Placeholder 4">
            <a:extLst>
              <a:ext uri="{FF2B5EF4-FFF2-40B4-BE49-F238E27FC236}">
                <a16:creationId xmlns:a16="http://schemas.microsoft.com/office/drawing/2014/main" id="{F1FDA74B-DA8B-4823-A858-1188EFDA9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67EC0-3635-47C2-8151-2C98BD830EC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83176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92F6F4-C719-4F1C-B172-DB8412F606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50238-26DA-4B2C-80D2-1B730F121C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33CB0-D824-417E-9E58-D92887AF3284}"/>
              </a:ext>
            </a:extLst>
          </p:cNvPr>
          <p:cNvSpPr>
            <a:spLocks noGrp="1"/>
          </p:cNvSpPr>
          <p:nvPr>
            <p:ph type="dt" sz="half" idx="10"/>
          </p:nvPr>
        </p:nvSpPr>
        <p:spPr/>
        <p:txBody>
          <a:bodyPr/>
          <a:lstStyle/>
          <a:p>
            <a:fld id="{181566E6-CEF0-4F8C-B102-8A2A549A1A40}" type="datetimeFigureOut">
              <a:rPr lang="en-US" smtClean="0"/>
              <a:t>3/14/2019</a:t>
            </a:fld>
            <a:endParaRPr lang="en-US"/>
          </a:p>
        </p:txBody>
      </p:sp>
      <p:sp>
        <p:nvSpPr>
          <p:cNvPr id="5" name="Footer Placeholder 4">
            <a:extLst>
              <a:ext uri="{FF2B5EF4-FFF2-40B4-BE49-F238E27FC236}">
                <a16:creationId xmlns:a16="http://schemas.microsoft.com/office/drawing/2014/main" id="{E8ACE8D3-2A90-40B0-A196-588E6E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ECFE-FC5E-4521-BA0E-22670A8D6A9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729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5B4-FEAA-46E4-8680-8B71861BB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044D8-3AB8-4D15-86D2-159A0E22C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A81CA-2363-4BC2-8BA5-85E40C78B079}"/>
              </a:ext>
            </a:extLst>
          </p:cNvPr>
          <p:cNvSpPr>
            <a:spLocks noGrp="1"/>
          </p:cNvSpPr>
          <p:nvPr>
            <p:ph type="dt" sz="half" idx="10"/>
          </p:nvPr>
        </p:nvSpPr>
        <p:spPr/>
        <p:txBody>
          <a:bodyPr/>
          <a:lstStyle/>
          <a:p>
            <a:fld id="{181566E6-CEF0-4F8C-B102-8A2A549A1A40}" type="datetimeFigureOut">
              <a:rPr lang="en-US" smtClean="0"/>
              <a:t>3/14/2019</a:t>
            </a:fld>
            <a:endParaRPr lang="en-US"/>
          </a:p>
        </p:txBody>
      </p:sp>
      <p:sp>
        <p:nvSpPr>
          <p:cNvPr id="5" name="Footer Placeholder 4">
            <a:extLst>
              <a:ext uri="{FF2B5EF4-FFF2-40B4-BE49-F238E27FC236}">
                <a16:creationId xmlns:a16="http://schemas.microsoft.com/office/drawing/2014/main" id="{EA7BFFF8-ABA4-4CB6-806E-BDF15DF44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B6AD4-A7F2-40F9-A0F6-71F41A51DD0B}"/>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1738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C3D6-42DC-4D26-89A1-92A6AD850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3509C6-C752-4431-9FFE-D29B12B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DC5A6E-B081-4573-B58E-9CF0337E5E4D}"/>
              </a:ext>
            </a:extLst>
          </p:cNvPr>
          <p:cNvSpPr>
            <a:spLocks noGrp="1"/>
          </p:cNvSpPr>
          <p:nvPr>
            <p:ph type="dt" sz="half" idx="10"/>
          </p:nvPr>
        </p:nvSpPr>
        <p:spPr/>
        <p:txBody>
          <a:bodyPr/>
          <a:lstStyle/>
          <a:p>
            <a:fld id="{181566E6-CEF0-4F8C-B102-8A2A549A1A40}" type="datetimeFigureOut">
              <a:rPr lang="en-US" smtClean="0"/>
              <a:t>3/14/2019</a:t>
            </a:fld>
            <a:endParaRPr lang="en-US"/>
          </a:p>
        </p:txBody>
      </p:sp>
      <p:sp>
        <p:nvSpPr>
          <p:cNvPr id="5" name="Footer Placeholder 4">
            <a:extLst>
              <a:ext uri="{FF2B5EF4-FFF2-40B4-BE49-F238E27FC236}">
                <a16:creationId xmlns:a16="http://schemas.microsoft.com/office/drawing/2014/main" id="{071193B6-C02B-4CCF-A1A2-3E005E0F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A9443-63CA-413C-ADC7-EBF93080984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2188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04E6-0CBE-4EEF-91B4-3AF7BCC09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7982C-EBA3-4B33-A47F-BA62164E69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C01BB-B540-43DA-9BAE-B519F0E5A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6DE3CE-26BD-4D01-839A-8D320FE6CDEA}"/>
              </a:ext>
            </a:extLst>
          </p:cNvPr>
          <p:cNvSpPr>
            <a:spLocks noGrp="1"/>
          </p:cNvSpPr>
          <p:nvPr>
            <p:ph type="dt" sz="half" idx="10"/>
          </p:nvPr>
        </p:nvSpPr>
        <p:spPr/>
        <p:txBody>
          <a:bodyPr/>
          <a:lstStyle/>
          <a:p>
            <a:fld id="{181566E6-CEF0-4F8C-B102-8A2A549A1A40}" type="datetimeFigureOut">
              <a:rPr lang="en-US" smtClean="0"/>
              <a:t>3/14/2019</a:t>
            </a:fld>
            <a:endParaRPr lang="en-US"/>
          </a:p>
        </p:txBody>
      </p:sp>
      <p:sp>
        <p:nvSpPr>
          <p:cNvPr id="6" name="Footer Placeholder 5">
            <a:extLst>
              <a:ext uri="{FF2B5EF4-FFF2-40B4-BE49-F238E27FC236}">
                <a16:creationId xmlns:a16="http://schemas.microsoft.com/office/drawing/2014/main" id="{450C7B62-F565-479B-8DDC-F35AA49FF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631B9-6771-4841-9358-4ED3F56A3EEC}"/>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71400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D736-63F4-4716-A9D7-CD6AD0978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E9AFA-E5A7-401C-B777-B638CBE5D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F84EAD-D4C7-4B28-AB4C-651C4E6D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251179-01D8-43D4-94D2-83E379F0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0C4E81-C1A1-4A67-860C-5AD113E873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5569B-C04F-4A93-AD3B-6226016AD8E7}"/>
              </a:ext>
            </a:extLst>
          </p:cNvPr>
          <p:cNvSpPr>
            <a:spLocks noGrp="1"/>
          </p:cNvSpPr>
          <p:nvPr>
            <p:ph type="dt" sz="half" idx="10"/>
          </p:nvPr>
        </p:nvSpPr>
        <p:spPr/>
        <p:txBody>
          <a:bodyPr/>
          <a:lstStyle/>
          <a:p>
            <a:fld id="{181566E6-CEF0-4F8C-B102-8A2A549A1A40}" type="datetimeFigureOut">
              <a:rPr lang="en-US" smtClean="0"/>
              <a:t>3/14/2019</a:t>
            </a:fld>
            <a:endParaRPr lang="en-US"/>
          </a:p>
        </p:txBody>
      </p:sp>
      <p:sp>
        <p:nvSpPr>
          <p:cNvPr id="8" name="Footer Placeholder 7">
            <a:extLst>
              <a:ext uri="{FF2B5EF4-FFF2-40B4-BE49-F238E27FC236}">
                <a16:creationId xmlns:a16="http://schemas.microsoft.com/office/drawing/2014/main" id="{0C0D8A50-41AD-4DC4-A927-BB84460ED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6CC33-7841-4C92-9BCE-AE7ADF3F04E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771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7C8-607B-42B0-B755-5DC1BC014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7D8DD4-B17A-47E7-A443-55E1DFBF2C96}"/>
              </a:ext>
            </a:extLst>
          </p:cNvPr>
          <p:cNvSpPr>
            <a:spLocks noGrp="1"/>
          </p:cNvSpPr>
          <p:nvPr>
            <p:ph type="dt" sz="half" idx="10"/>
          </p:nvPr>
        </p:nvSpPr>
        <p:spPr/>
        <p:txBody>
          <a:bodyPr/>
          <a:lstStyle/>
          <a:p>
            <a:fld id="{181566E6-CEF0-4F8C-B102-8A2A549A1A40}" type="datetimeFigureOut">
              <a:rPr lang="en-US" smtClean="0"/>
              <a:t>3/14/2019</a:t>
            </a:fld>
            <a:endParaRPr lang="en-US"/>
          </a:p>
        </p:txBody>
      </p:sp>
      <p:sp>
        <p:nvSpPr>
          <p:cNvPr id="4" name="Footer Placeholder 3">
            <a:extLst>
              <a:ext uri="{FF2B5EF4-FFF2-40B4-BE49-F238E27FC236}">
                <a16:creationId xmlns:a16="http://schemas.microsoft.com/office/drawing/2014/main" id="{9C86957F-0B70-42A4-BB14-80F460474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BC452-4EE3-4E01-A7D8-0439F97A006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5651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99DDB-9D5D-4459-8CD7-7964E4DB0DEC}"/>
              </a:ext>
            </a:extLst>
          </p:cNvPr>
          <p:cNvSpPr>
            <a:spLocks noGrp="1"/>
          </p:cNvSpPr>
          <p:nvPr>
            <p:ph type="dt" sz="half" idx="10"/>
          </p:nvPr>
        </p:nvSpPr>
        <p:spPr/>
        <p:txBody>
          <a:bodyPr/>
          <a:lstStyle/>
          <a:p>
            <a:fld id="{181566E6-CEF0-4F8C-B102-8A2A549A1A40}" type="datetimeFigureOut">
              <a:rPr lang="en-US" smtClean="0"/>
              <a:t>3/14/2019</a:t>
            </a:fld>
            <a:endParaRPr lang="en-US"/>
          </a:p>
        </p:txBody>
      </p:sp>
      <p:sp>
        <p:nvSpPr>
          <p:cNvPr id="3" name="Footer Placeholder 2">
            <a:extLst>
              <a:ext uri="{FF2B5EF4-FFF2-40B4-BE49-F238E27FC236}">
                <a16:creationId xmlns:a16="http://schemas.microsoft.com/office/drawing/2014/main" id="{38A292E1-CC8A-4AA3-8E3C-BE54F19F1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87634C-4B8D-4BDC-A80D-4A3909BFC5A4}"/>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63265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12F8-F13D-48AE-B813-3708AB7BB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DC8E30-F372-4F3B-91D3-1043B6FDF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F7AAB9-3212-41F6-BCD2-6B88468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B6BC2E-5582-436B-A407-6DAFF92DAFF3}"/>
              </a:ext>
            </a:extLst>
          </p:cNvPr>
          <p:cNvSpPr>
            <a:spLocks noGrp="1"/>
          </p:cNvSpPr>
          <p:nvPr>
            <p:ph type="dt" sz="half" idx="10"/>
          </p:nvPr>
        </p:nvSpPr>
        <p:spPr/>
        <p:txBody>
          <a:bodyPr/>
          <a:lstStyle/>
          <a:p>
            <a:fld id="{181566E6-CEF0-4F8C-B102-8A2A549A1A40}" type="datetimeFigureOut">
              <a:rPr lang="en-US" smtClean="0"/>
              <a:t>3/14/2019</a:t>
            </a:fld>
            <a:endParaRPr lang="en-US"/>
          </a:p>
        </p:txBody>
      </p:sp>
      <p:sp>
        <p:nvSpPr>
          <p:cNvPr id="6" name="Footer Placeholder 5">
            <a:extLst>
              <a:ext uri="{FF2B5EF4-FFF2-40B4-BE49-F238E27FC236}">
                <a16:creationId xmlns:a16="http://schemas.microsoft.com/office/drawing/2014/main" id="{57355FE4-76BD-4247-ABC7-3DCC4BD35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F2D66-F065-40EC-AB29-D7D3B44DFED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0950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0E54-E37E-41B6-8CEF-1DC40CD98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04B9FB-FB4E-4569-ABCC-ED0EADBAC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68ABF-DDE3-4DC2-BD84-7F1A7961A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841A7B-470E-4E3A-A7E6-F8E6C0536D67}"/>
              </a:ext>
            </a:extLst>
          </p:cNvPr>
          <p:cNvSpPr>
            <a:spLocks noGrp="1"/>
          </p:cNvSpPr>
          <p:nvPr>
            <p:ph type="dt" sz="half" idx="10"/>
          </p:nvPr>
        </p:nvSpPr>
        <p:spPr/>
        <p:txBody>
          <a:bodyPr/>
          <a:lstStyle/>
          <a:p>
            <a:fld id="{181566E6-CEF0-4F8C-B102-8A2A549A1A40}" type="datetimeFigureOut">
              <a:rPr lang="en-US" smtClean="0"/>
              <a:t>3/14/2019</a:t>
            </a:fld>
            <a:endParaRPr lang="en-US"/>
          </a:p>
        </p:txBody>
      </p:sp>
      <p:sp>
        <p:nvSpPr>
          <p:cNvPr id="6" name="Footer Placeholder 5">
            <a:extLst>
              <a:ext uri="{FF2B5EF4-FFF2-40B4-BE49-F238E27FC236}">
                <a16:creationId xmlns:a16="http://schemas.microsoft.com/office/drawing/2014/main" id="{724F6F9B-E431-43A2-A2A2-A11E565A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BDC45-9251-4A6D-9E5F-8EA893F2C518}"/>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27581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AB601-7B94-4201-9500-D14A912C3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4BA8-D0DC-44A3-BCFC-3A26DF1D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A8448-9928-4C1E-BFD5-52806B645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566E6-CEF0-4F8C-B102-8A2A549A1A40}" type="datetimeFigureOut">
              <a:rPr lang="en-US" smtClean="0"/>
              <a:t>3/14/2019</a:t>
            </a:fld>
            <a:endParaRPr lang="en-US"/>
          </a:p>
        </p:txBody>
      </p:sp>
      <p:sp>
        <p:nvSpPr>
          <p:cNvPr id="5" name="Footer Placeholder 4">
            <a:extLst>
              <a:ext uri="{FF2B5EF4-FFF2-40B4-BE49-F238E27FC236}">
                <a16:creationId xmlns:a16="http://schemas.microsoft.com/office/drawing/2014/main" id="{EAC41508-263D-412F-A458-057ACC14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5801B8-D10B-4321-9B48-80E7101E3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4330-5DC8-413B-862F-C011D2D37484}" type="slidenum">
              <a:rPr lang="en-US" smtClean="0"/>
              <a:t>‹#›</a:t>
            </a:fld>
            <a:endParaRPr lang="en-US"/>
          </a:p>
        </p:txBody>
      </p:sp>
    </p:spTree>
    <p:extLst>
      <p:ext uri="{BB962C8B-B14F-4D97-AF65-F5344CB8AC3E}">
        <p14:creationId xmlns:p14="http://schemas.microsoft.com/office/powerpoint/2010/main" val="3904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91CD-FB73-4480-BF8C-41C55F17C4E2}"/>
              </a:ext>
            </a:extLst>
          </p:cNvPr>
          <p:cNvSpPr>
            <a:spLocks noGrp="1"/>
          </p:cNvSpPr>
          <p:nvPr>
            <p:ph type="ctrTitle"/>
          </p:nvPr>
        </p:nvSpPr>
        <p:spPr/>
        <p:txBody>
          <a:bodyPr/>
          <a:lstStyle/>
          <a:p>
            <a:r>
              <a:rPr lang="en-US" dirty="0"/>
              <a:t>Timing and land cover validation with Planet</a:t>
            </a:r>
          </a:p>
        </p:txBody>
      </p:sp>
      <p:sp>
        <p:nvSpPr>
          <p:cNvPr id="3" name="Subtitle 2">
            <a:extLst>
              <a:ext uri="{FF2B5EF4-FFF2-40B4-BE49-F238E27FC236}">
                <a16:creationId xmlns:a16="http://schemas.microsoft.com/office/drawing/2014/main" id="{D53830B1-BB35-4017-BCA7-4930FC46C541}"/>
              </a:ext>
            </a:extLst>
          </p:cNvPr>
          <p:cNvSpPr>
            <a:spLocks noGrp="1"/>
          </p:cNvSpPr>
          <p:nvPr>
            <p:ph type="subTitle" idx="1"/>
          </p:nvPr>
        </p:nvSpPr>
        <p:spPr/>
        <p:txBody>
          <a:bodyPr/>
          <a:lstStyle/>
          <a:p>
            <a:r>
              <a:rPr lang="en-US" dirty="0"/>
              <a:t>March 15, 2019</a:t>
            </a:r>
          </a:p>
        </p:txBody>
      </p:sp>
    </p:spTree>
    <p:extLst>
      <p:ext uri="{BB962C8B-B14F-4D97-AF65-F5344CB8AC3E}">
        <p14:creationId xmlns:p14="http://schemas.microsoft.com/office/powerpoint/2010/main" val="116869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1317098041"/>
              </p:ext>
            </p:extLst>
          </p:nvPr>
        </p:nvGraphicFramePr>
        <p:xfrm>
          <a:off x="133546" y="0"/>
          <a:ext cx="11924907" cy="498856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 (would be 2 in restructured PLOS)</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 (would be 2 in restructured PLOS)</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 (would be 2 in restructured PLOS)</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762243" y="4988560"/>
            <a:ext cx="6036461" cy="1815882"/>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Rules: </a:t>
            </a:r>
          </a:p>
          <a:p>
            <a:pPr marL="742950" lvl="1" indent="-285750">
              <a:buFont typeface="Arial" panose="020B0604020202020204" pitchFamily="34" charset="0"/>
              <a:buChar char="•"/>
            </a:pPr>
            <a:r>
              <a:rPr lang="en-US" sz="1400" dirty="0"/>
              <a:t>If old class of PLOS == 2, new class of PLOS == 0</a:t>
            </a:r>
          </a:p>
          <a:p>
            <a:pPr marL="742950" lvl="1" indent="-285750">
              <a:buFont typeface="Arial" panose="020B0604020202020204" pitchFamily="34" charset="0"/>
              <a:buChar char="•"/>
            </a:pPr>
            <a:r>
              <a:rPr lang="en-US" sz="1400" dirty="0"/>
              <a:t>If old class of PLOS == 1, new class of PLOS == 1</a:t>
            </a:r>
          </a:p>
          <a:p>
            <a:pPr marL="742950" lvl="1" indent="-285750">
              <a:buFont typeface="Arial" panose="020B0604020202020204" pitchFamily="34" charset="0"/>
              <a:buChar char="•"/>
            </a:pPr>
            <a:r>
              <a:rPr lang="en-US" sz="1400" dirty="0"/>
              <a:t>If old class of PLOS == 0, new class of PLOS == -1 (missing value)</a:t>
            </a:r>
          </a:p>
          <a:p>
            <a:pPr marL="742950" lvl="1" indent="-285750">
              <a:buFont typeface="Arial" panose="020B0604020202020204" pitchFamily="34" charset="0"/>
              <a:buChar char="•"/>
            </a:pPr>
            <a:r>
              <a:rPr lang="en-US" sz="1400" dirty="0"/>
              <a:t>If old class of PLOS is NOT 0, 1, or 2, new class of PLOS == 2</a:t>
            </a:r>
          </a:p>
          <a:p>
            <a:pPr marL="285750" indent="-285750">
              <a:buFont typeface="Arial" panose="020B0604020202020204" pitchFamily="34" charset="0"/>
              <a:buChar char="•"/>
            </a:pPr>
            <a:r>
              <a:rPr lang="en-US" sz="14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F1179-EBF2-458B-BA77-52A4D09B5C09}"/>
              </a:ext>
            </a:extLst>
          </p:cNvPr>
          <p:cNvSpPr txBox="1"/>
          <p:nvPr/>
        </p:nvSpPr>
        <p:spPr>
          <a:xfrm>
            <a:off x="240631" y="369332"/>
            <a:ext cx="11851105" cy="2462213"/>
          </a:xfrm>
          <a:prstGeom prst="rect">
            <a:avLst/>
          </a:prstGeom>
          <a:noFill/>
        </p:spPr>
        <p:txBody>
          <a:bodyPr wrap="square" rtlCol="0">
            <a:spAutoFit/>
          </a:bodyPr>
          <a:lstStyle/>
          <a:p>
            <a:r>
              <a:rPr lang="en-US" sz="1400" b="1" dirty="0"/>
              <a:t>Crop timing</a:t>
            </a:r>
          </a:p>
          <a:p>
            <a:pPr marL="342900" indent="-342900">
              <a:buAutoNum type="arabicPeriod"/>
            </a:pPr>
            <a:r>
              <a:rPr lang="en-US" sz="1400" dirty="0">
                <a:solidFill>
                  <a:srgbClr val="FF0000"/>
                </a:solidFill>
              </a:rPr>
              <a:t>Clean + mask validation data to create ‘high confidence’ dataset</a:t>
            </a:r>
          </a:p>
          <a:p>
            <a:pPr marL="742950" lvl="1" indent="-285750">
              <a:buFont typeface="Arial" panose="020B0604020202020204" pitchFamily="34" charset="0"/>
              <a:buChar char="•"/>
            </a:pPr>
            <a:r>
              <a:rPr lang="en-US" sz="1400" dirty="0">
                <a:solidFill>
                  <a:srgbClr val="FF0000"/>
                </a:solidFill>
              </a:rPr>
              <a:t>Mask out validation data that doesn’t match up with MODIS timeseries</a:t>
            </a:r>
          </a:p>
          <a:p>
            <a:pPr marL="742950" lvl="1" indent="-285750">
              <a:buFont typeface="Arial" panose="020B0604020202020204" pitchFamily="34" charset="0"/>
              <a:buChar char="•"/>
            </a:pPr>
            <a:r>
              <a:rPr lang="en-US" sz="1400" dirty="0">
                <a:solidFill>
                  <a:srgbClr val="FF0000"/>
                </a:solidFill>
              </a:rPr>
              <a:t>Mask out validation data based on the width (in days) of the validation range, which is the current proxy for confidence level</a:t>
            </a:r>
          </a:p>
          <a:p>
            <a:pPr marL="742950" lvl="1" indent="-285750">
              <a:buFont typeface="Arial" panose="020B0604020202020204" pitchFamily="34" charset="0"/>
              <a:buChar char="•"/>
            </a:pPr>
            <a:r>
              <a:rPr lang="en-US" sz="1400" dirty="0">
                <a:solidFill>
                  <a:srgbClr val="FF0000"/>
                </a:solidFill>
              </a:rPr>
              <a:t>Attach a ‘confidence level tag’ when generating new validation data</a:t>
            </a:r>
          </a:p>
          <a:p>
            <a:pPr marL="342900" indent="-342900">
              <a:buAutoNum type="arabicPeriod"/>
            </a:pPr>
            <a:r>
              <a:rPr lang="en-US" sz="1400" dirty="0">
                <a:solidFill>
                  <a:srgbClr val="FF0000"/>
                </a:solidFill>
              </a:rPr>
              <a:t>Clean + mask crop timing estimates based on crop cycle + peak timing</a:t>
            </a:r>
          </a:p>
          <a:p>
            <a:pPr marL="342900" indent="-342900">
              <a:buAutoNum type="arabicPeriod"/>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p>
        </p:txBody>
      </p:sp>
      <p:sp>
        <p:nvSpPr>
          <p:cNvPr id="3" name="TextBox 2">
            <a:extLst>
              <a:ext uri="{FF2B5EF4-FFF2-40B4-BE49-F238E27FC236}">
                <a16:creationId xmlns:a16="http://schemas.microsoft.com/office/drawing/2014/main" id="{B3F66FE8-2B5D-4CD0-AF6F-AD8BDC57D6D7}"/>
              </a:ext>
            </a:extLst>
          </p:cNvPr>
          <p:cNvSpPr txBox="1"/>
          <p:nvPr/>
        </p:nvSpPr>
        <p:spPr>
          <a:xfrm>
            <a:off x="170444" y="3082733"/>
            <a:ext cx="11851105" cy="1600438"/>
          </a:xfrm>
          <a:prstGeom prst="rect">
            <a:avLst/>
          </a:prstGeom>
          <a:noFill/>
        </p:spPr>
        <p:txBody>
          <a:bodyPr wrap="square" rtlCol="0">
            <a:spAutoFit/>
          </a:bodyPr>
          <a:lstStyle/>
          <a:p>
            <a:r>
              <a:rPr lang="en-US" sz="1400" b="1" dirty="0"/>
              <a:t>Create SC/DC training and validation data</a:t>
            </a:r>
          </a:p>
          <a:p>
            <a:pPr marL="342900" indent="-342900">
              <a:buAutoNum type="arabicPeriod"/>
            </a:pPr>
            <a:r>
              <a:rPr lang="en-US" sz="1400" dirty="0">
                <a:solidFill>
                  <a:srgbClr val="FF0000"/>
                </a:solidFill>
              </a:rPr>
              <a:t>Delineate fields from Planet images in </a:t>
            </a:r>
            <a:r>
              <a:rPr lang="en-US" sz="1400" dirty="0" err="1">
                <a:solidFill>
                  <a:srgbClr val="FF0000"/>
                </a:solidFill>
              </a:rPr>
              <a:t>Matopiba</a:t>
            </a:r>
            <a:r>
              <a:rPr lang="en-US" sz="1400" dirty="0">
                <a:solidFill>
                  <a:srgbClr val="FF0000"/>
                </a:solidFill>
              </a:rPr>
              <a:t> and Mato Grosso</a:t>
            </a:r>
          </a:p>
          <a:p>
            <a:pPr marL="342900" indent="-342900">
              <a:buAutoNum type="arabicPeriod"/>
            </a:pPr>
            <a:r>
              <a:rPr lang="en-US" sz="1400" dirty="0">
                <a:solidFill>
                  <a:srgbClr val="FF0000"/>
                </a:solidFill>
              </a:rPr>
              <a:t>Look at MODIS EVI timeseries over these fields, in addition to Planet images, to determine crop intensity</a:t>
            </a:r>
          </a:p>
          <a:p>
            <a:pPr marL="800100" lvl="1" indent="-342900">
              <a:buFont typeface="Arial" panose="020B0604020202020204" pitchFamily="34" charset="0"/>
              <a:buChar char="•"/>
            </a:pPr>
            <a:r>
              <a:rPr lang="en-US" sz="1400" dirty="0"/>
              <a:t>Download Planet images over wider area, fewer dates. </a:t>
            </a:r>
          </a:p>
          <a:p>
            <a:pPr marL="800100" lvl="1" indent="-342900">
              <a:buFont typeface="Arial" panose="020B0604020202020204" pitchFamily="34" charset="0"/>
              <a:buChar char="•"/>
            </a:pPr>
            <a:r>
              <a:rPr lang="en-US" sz="1400" dirty="0"/>
              <a:t>Given the wide range of soy, soy-corn, weed/starter crop-soy-corn timing, it probably doesn’t matter much whether we are sure a crop is soy. </a:t>
            </a:r>
          </a:p>
          <a:p>
            <a:pPr marL="342900" indent="-342900">
              <a:buAutoNum type="arabicPeriod"/>
            </a:pPr>
            <a:r>
              <a:rPr lang="en-US" sz="1400" dirty="0"/>
              <a:t>Create field scale SC/DC/TC data</a:t>
            </a:r>
          </a:p>
          <a:p>
            <a:pPr marL="342900" indent="-342900">
              <a:buAutoNum type="arabicPeriod"/>
            </a:pPr>
            <a:r>
              <a:rPr lang="en-US" sz="1400" dirty="0"/>
              <a:t>Use as training points for </a:t>
            </a:r>
            <a:r>
              <a:rPr lang="en-US" sz="1400" dirty="0" err="1"/>
              <a:t>soymap</a:t>
            </a:r>
            <a:endParaRPr lang="en-US" sz="1400" dirty="0"/>
          </a:p>
        </p:txBody>
      </p:sp>
      <p:sp>
        <p:nvSpPr>
          <p:cNvPr id="4" name="TextBox 3">
            <a:extLst>
              <a:ext uri="{FF2B5EF4-FFF2-40B4-BE49-F238E27FC236}">
                <a16:creationId xmlns:a16="http://schemas.microsoft.com/office/drawing/2014/main" id="{70C3EBD3-CD7A-4778-A26F-7280FCC33801}"/>
              </a:ext>
            </a:extLst>
          </p:cNvPr>
          <p:cNvSpPr txBox="1"/>
          <p:nvPr/>
        </p:nvSpPr>
        <p:spPr>
          <a:xfrm>
            <a:off x="170444" y="4901787"/>
            <a:ext cx="11851105" cy="954107"/>
          </a:xfrm>
          <a:prstGeom prst="rect">
            <a:avLst/>
          </a:prstGeom>
          <a:noFill/>
        </p:spPr>
        <p:txBody>
          <a:bodyPr wrap="square" rtlCol="0">
            <a:spAutoFit/>
          </a:bodyPr>
          <a:lstStyle/>
          <a:p>
            <a:r>
              <a:rPr lang="en-US" sz="1400" b="1" dirty="0"/>
              <a:t>Create soy vs </a:t>
            </a:r>
            <a:r>
              <a:rPr lang="en-US" sz="1400" b="1" dirty="0" err="1"/>
              <a:t>nonsoy</a:t>
            </a:r>
            <a:r>
              <a:rPr lang="en-US" sz="1400" b="1" dirty="0"/>
              <a:t> </a:t>
            </a:r>
            <a:r>
              <a:rPr lang="en-US" sz="1400" b="1" dirty="0" err="1"/>
              <a:t>agri</a:t>
            </a:r>
            <a:r>
              <a:rPr lang="en-US" sz="1400" b="1" dirty="0"/>
              <a:t> training and validation data</a:t>
            </a:r>
          </a:p>
          <a:p>
            <a:pPr marL="342900" indent="-342900">
              <a:buAutoNum type="arabicPeriod"/>
            </a:pPr>
            <a:r>
              <a:rPr lang="en-US" sz="1400" dirty="0">
                <a:solidFill>
                  <a:srgbClr val="FF0000"/>
                </a:solidFill>
              </a:rPr>
              <a:t>Separate MT training points as soy, </a:t>
            </a:r>
            <a:r>
              <a:rPr lang="en-US" sz="1400" dirty="0" err="1">
                <a:solidFill>
                  <a:srgbClr val="FF0000"/>
                </a:solidFill>
              </a:rPr>
              <a:t>nonsoy</a:t>
            </a:r>
            <a:r>
              <a:rPr lang="en-US" sz="1400" dirty="0">
                <a:solidFill>
                  <a:srgbClr val="FF0000"/>
                </a:solidFill>
              </a:rPr>
              <a:t> </a:t>
            </a:r>
            <a:r>
              <a:rPr lang="en-US" sz="1400" dirty="0" err="1">
                <a:solidFill>
                  <a:srgbClr val="FF0000"/>
                </a:solidFill>
              </a:rPr>
              <a:t>agri</a:t>
            </a:r>
            <a:r>
              <a:rPr lang="en-US" sz="1400" dirty="0">
                <a:solidFill>
                  <a:srgbClr val="FF0000"/>
                </a:solidFill>
              </a:rPr>
              <a:t> (PLOS points have specific </a:t>
            </a:r>
            <a:r>
              <a:rPr lang="en-US" sz="1400" dirty="0" err="1">
                <a:solidFill>
                  <a:srgbClr val="FF0000"/>
                </a:solidFill>
              </a:rPr>
              <a:t>nonsoy</a:t>
            </a:r>
            <a:r>
              <a:rPr lang="en-US" sz="1400" dirty="0">
                <a:solidFill>
                  <a:srgbClr val="FF0000"/>
                </a:solidFill>
              </a:rPr>
              <a:t> crops</a:t>
            </a:r>
            <a:r>
              <a:rPr lang="en-US" sz="1400" dirty="0"/>
              <a:t>)</a:t>
            </a:r>
          </a:p>
          <a:p>
            <a:pPr marL="342900" indent="-342900">
              <a:buAutoNum type="arabicPeriod"/>
            </a:pPr>
            <a:r>
              <a:rPr lang="en-US" sz="1400" dirty="0"/>
              <a:t>Look for spectral, phenological and visual differences among crops</a:t>
            </a:r>
          </a:p>
          <a:p>
            <a:pPr marL="342900" indent="-342900">
              <a:buAutoNum type="arabicPeriod"/>
            </a:pPr>
            <a:r>
              <a:rPr lang="en-US" sz="1400" dirty="0"/>
              <a:t>Create training data</a:t>
            </a:r>
          </a:p>
        </p:txBody>
      </p:sp>
      <p:sp>
        <p:nvSpPr>
          <p:cNvPr id="5" name="Rectangle 4">
            <a:extLst>
              <a:ext uri="{FF2B5EF4-FFF2-40B4-BE49-F238E27FC236}">
                <a16:creationId xmlns:a16="http://schemas.microsoft.com/office/drawing/2014/main" id="{6D39B032-8CEF-41D3-B01C-05E5FD440E2F}"/>
              </a:ext>
            </a:extLst>
          </p:cNvPr>
          <p:cNvSpPr/>
          <p:nvPr/>
        </p:nvSpPr>
        <p:spPr>
          <a:xfrm>
            <a:off x="5461274" y="0"/>
            <a:ext cx="634726" cy="369332"/>
          </a:xfrm>
          <a:prstGeom prst="rect">
            <a:avLst/>
          </a:prstGeom>
        </p:spPr>
        <p:txBody>
          <a:bodyPr wrap="none">
            <a:spAutoFit/>
          </a:bodyPr>
          <a:lstStyle/>
          <a:p>
            <a:r>
              <a:rPr lang="en-US" b="1" dirty="0"/>
              <a:t>Next</a:t>
            </a:r>
          </a:p>
        </p:txBody>
      </p:sp>
      <p:sp>
        <p:nvSpPr>
          <p:cNvPr id="6" name="TextBox 5">
            <a:extLst>
              <a:ext uri="{FF2B5EF4-FFF2-40B4-BE49-F238E27FC236}">
                <a16:creationId xmlns:a16="http://schemas.microsoft.com/office/drawing/2014/main" id="{4F9DF7F1-F325-40D0-9E25-6BBF53FC1E97}"/>
              </a:ext>
            </a:extLst>
          </p:cNvPr>
          <p:cNvSpPr txBox="1"/>
          <p:nvPr/>
        </p:nvSpPr>
        <p:spPr>
          <a:xfrm>
            <a:off x="170444" y="5993829"/>
            <a:ext cx="8498305" cy="738664"/>
          </a:xfrm>
          <a:prstGeom prst="rect">
            <a:avLst/>
          </a:prstGeom>
          <a:noFill/>
        </p:spPr>
        <p:txBody>
          <a:bodyPr wrap="square" rtlCol="0">
            <a:spAutoFit/>
          </a:bodyPr>
          <a:lstStyle/>
          <a:p>
            <a:r>
              <a:rPr lang="en-US" sz="1400" b="1" dirty="0"/>
              <a:t>New </a:t>
            </a:r>
            <a:r>
              <a:rPr lang="en-US" sz="1400" b="1" dirty="0" err="1"/>
              <a:t>soymaps</a:t>
            </a:r>
            <a:endParaRPr lang="en-US" sz="1400" b="1" dirty="0"/>
          </a:p>
          <a:p>
            <a:pPr marL="285750" indent="-285750">
              <a:buFont typeface="Arial" panose="020B0604020202020204" pitchFamily="34" charset="0"/>
              <a:buChar char="•"/>
            </a:pPr>
            <a:r>
              <a:rPr lang="en-US" sz="1400" dirty="0"/>
              <a:t>Use PLOS training data + previous soy_pts_agsat_1 training data</a:t>
            </a:r>
          </a:p>
          <a:p>
            <a:pPr marL="285750" indent="-285750">
              <a:buFont typeface="Arial" panose="020B0604020202020204" pitchFamily="34" charset="0"/>
              <a:buChar char="•"/>
            </a:pPr>
            <a:r>
              <a:rPr lang="en-US" sz="1400" dirty="0"/>
              <a:t>Center pivot</a:t>
            </a:r>
          </a:p>
        </p:txBody>
      </p:sp>
    </p:spTree>
    <p:extLst>
      <p:ext uri="{BB962C8B-B14F-4D97-AF65-F5344CB8AC3E}">
        <p14:creationId xmlns:p14="http://schemas.microsoft.com/office/powerpoint/2010/main" val="4174556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130629"/>
            <a:ext cx="1180882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For SC vs DC accuracy, normalize by total </a:t>
            </a:r>
            <a:r>
              <a:rPr lang="en-US" dirty="0" err="1"/>
              <a:t>agri</a:t>
            </a:r>
            <a:r>
              <a:rPr lang="en-US" dirty="0"/>
              <a:t>/field, NOT by SC+DC, so the confusion matrix sums to one</a:t>
            </a:r>
          </a:p>
          <a:p>
            <a:pPr marL="285750" indent="-285750">
              <a:buFont typeface="Arial" panose="020B0604020202020204" pitchFamily="34" charset="0"/>
              <a:buChar char="•"/>
            </a:pPr>
            <a:r>
              <a:rPr lang="en-US" dirty="0"/>
              <a:t>For natural vs </a:t>
            </a:r>
            <a:r>
              <a:rPr lang="en-US" dirty="0" err="1"/>
              <a:t>agri</a:t>
            </a:r>
            <a:r>
              <a:rPr lang="en-US" dirty="0"/>
              <a:t> accuracy, try masking edges and masking by crop cycle and peak EVI target only </a:t>
            </a:r>
            <a:r>
              <a:rPr lang="en-US" dirty="0" err="1"/>
              <a:t>agri</a:t>
            </a:r>
            <a:endParaRPr lang="en-US" dirty="0"/>
          </a:p>
          <a:p>
            <a:pPr marL="285750" indent="-285750">
              <a:buFont typeface="Arial" panose="020B0604020202020204" pitchFamily="34" charset="0"/>
              <a:buChar char="•"/>
            </a:pPr>
            <a:r>
              <a:rPr lang="en-US"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dirty="0"/>
              <a:t>Purchase Planet images. Talk to Jen Dawson</a:t>
            </a:r>
          </a:p>
          <a:p>
            <a:pPr marL="285750" indent="-285750">
              <a:buFont typeface="Arial" panose="020B0604020202020204" pitchFamily="34" charset="0"/>
              <a:buChar char="•"/>
            </a:pPr>
            <a:r>
              <a:rPr lang="en-US" dirty="0"/>
              <a:t>Read papers that produce </a:t>
            </a:r>
            <a:r>
              <a:rPr lang="en-US" dirty="0" err="1"/>
              <a:t>agri</a:t>
            </a:r>
            <a:r>
              <a:rPr lang="en-US" dirty="0"/>
              <a:t> datasets. Find one or two that are nice to read and analyze how they write about it.</a:t>
            </a:r>
          </a:p>
          <a:p>
            <a:pPr marL="285750" indent="-285750">
              <a:buFont typeface="Arial" panose="020B0604020202020204" pitchFamily="34" charset="0"/>
              <a:buChar char="•"/>
            </a:pPr>
            <a:r>
              <a:rPr lang="en-US" dirty="0"/>
              <a:t>Use </a:t>
            </a:r>
            <a:r>
              <a:rPr lang="en-US" dirty="0" err="1"/>
              <a:t>ShareLatex</a:t>
            </a:r>
            <a:r>
              <a:rPr lang="en-US" dirty="0"/>
              <a:t> and start outlining</a:t>
            </a:r>
          </a:p>
          <a:p>
            <a:pPr marL="285750" indent="-285750">
              <a:buFont typeface="Arial" panose="020B0604020202020204" pitchFamily="34" charset="0"/>
              <a:buChar char="•"/>
            </a:pPr>
            <a:r>
              <a:rPr lang="en-US" dirty="0"/>
              <a:t>Look at Slack for ‘how to write a paper’ article that Sally shared</a:t>
            </a:r>
          </a:p>
          <a:p>
            <a:pPr marL="285750" indent="-285750">
              <a:buFont typeface="Arial" panose="020B0604020202020204" pitchFamily="34" charset="0"/>
              <a:buChar char="•"/>
            </a:pPr>
            <a:r>
              <a:rPr lang="en-US" dirty="0"/>
              <a:t>Think about the story and figures that illustrate the story</a:t>
            </a:r>
          </a:p>
        </p:txBody>
      </p:sp>
    </p:spTree>
    <p:extLst>
      <p:ext uri="{BB962C8B-B14F-4D97-AF65-F5344CB8AC3E}">
        <p14:creationId xmlns:p14="http://schemas.microsoft.com/office/powerpoint/2010/main" val="415822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693319"/>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5632312"/>
          </a:xfrm>
          <a:prstGeom prst="rect">
            <a:avLst/>
          </a:prstGeom>
          <a:noFill/>
        </p:spPr>
        <p:txBody>
          <a:bodyPr wrap="square" rtlCol="0">
            <a:spAutoFit/>
          </a:bodyPr>
          <a:lstStyle/>
          <a:p>
            <a:r>
              <a:rPr lang="en-US" dirty="0"/>
              <a:t>GEE file: </a:t>
            </a:r>
            <a:r>
              <a:rPr lang="en-US" dirty="0" err="1"/>
              <a:t>LandCover</a:t>
            </a:r>
            <a:r>
              <a:rPr lang="en-US" dirty="0"/>
              <a:t>/Planet Add QA for Validation Data</a:t>
            </a:r>
          </a:p>
          <a:p>
            <a:pPr marL="285750" indent="-285750">
              <a:buFont typeface="Arial"/>
              <a:buChar char="•"/>
            </a:pPr>
            <a:r>
              <a:rPr lang="en-US" dirty="0"/>
              <a:t>Goes through poly1, poly3 and poly5 data to record whether my validation data have good accuracy/high confidence with the help of MODIS EVI </a:t>
            </a:r>
            <a:r>
              <a:rPr lang="en-US" dirty="0" err="1"/>
              <a:t>timeseries</a:t>
            </a:r>
            <a:r>
              <a:rPr lang="en-US" dirty="0"/>
              <a:t>. Also put in cropping intensity.</a:t>
            </a:r>
          </a:p>
          <a:p>
            <a:pPr marL="285750" indent="-285750">
              <a:buFont typeface="Arial"/>
              <a:buChar char="•"/>
            </a:pPr>
            <a:r>
              <a:rPr lang="en-US" dirty="0"/>
              <a:t>In the future, these should be done during initial Planet Create Validation Data script</a:t>
            </a:r>
          </a:p>
          <a:p>
            <a:pPr marL="285750" indent="-285750">
              <a:buFont typeface="Arial"/>
              <a:buChar char="•"/>
            </a:pPr>
            <a:r>
              <a:rPr lang="en-US" dirty="0"/>
              <a:t>Table:</a:t>
            </a:r>
          </a:p>
          <a:p>
            <a:pPr marL="742950" lvl="1" indent="-285750">
              <a:buFont typeface="Arial"/>
              <a:buChar char="•"/>
            </a:pPr>
            <a:r>
              <a:rPr lang="en-US" dirty="0"/>
              <a:t>Confidence = 0 means no confidence</a:t>
            </a:r>
          </a:p>
          <a:p>
            <a:pPr marL="742950" lvl="1" indent="-285750">
              <a:buFont typeface="Arial"/>
              <a:buChar char="•"/>
            </a:pPr>
            <a:r>
              <a:rPr lang="en-US" dirty="0"/>
              <a:t>Confidence = 1 means MODIS EVI </a:t>
            </a:r>
            <a:r>
              <a:rPr lang="en-US" dirty="0" err="1"/>
              <a:t>timeseries</a:t>
            </a:r>
            <a:r>
              <a:rPr lang="en-US" dirty="0"/>
              <a:t> and reported validation data seem to agree, or at most are 7 days apart</a:t>
            </a:r>
          </a:p>
          <a:p>
            <a:pPr marL="742950" lvl="1" indent="-285750">
              <a:buFont typeface="Arial"/>
              <a:buChar char="•"/>
            </a:pPr>
            <a:r>
              <a:rPr lang="en-US" dirty="0"/>
              <a:t>Confidence or cropping intensity = -1 means no data</a:t>
            </a:r>
          </a:p>
          <a:p>
            <a:pPr marL="285750" indent="-285750">
              <a:buFont typeface="Arial"/>
              <a:buChar char="•"/>
            </a:pPr>
            <a:r>
              <a:rPr lang="en-US" dirty="0"/>
              <a:t>Takeaways:</a:t>
            </a:r>
          </a:p>
          <a:p>
            <a:pPr marL="742950" lvl="1" indent="-285750">
              <a:buFont typeface="Arial"/>
              <a:buChar char="•"/>
            </a:pPr>
            <a:r>
              <a:rPr lang="en-US" dirty="0"/>
              <a:t>Noticed that the validation planting date range tends to be late; need to extend plant early to be even earlier (by about a week)</a:t>
            </a:r>
          </a:p>
          <a:p>
            <a:pPr marL="742950" lvl="1" indent="-285750">
              <a:buFont typeface="Arial"/>
              <a:buChar char="•"/>
            </a:pPr>
            <a:r>
              <a:rPr lang="en-US" dirty="0"/>
              <a:t>When it’s really clear when it harvested (i.e. short validation range), the harvest always happens right as the EVI gets to the baseline; harvest doesn’t happen before the baseline or point of max EVI decline</a:t>
            </a:r>
          </a:p>
          <a:p>
            <a:pPr marL="742950" lvl="1" indent="-285750">
              <a:buFont typeface="Arial"/>
              <a:buChar char="•"/>
            </a:pPr>
            <a:r>
              <a:rPr lang="en-US" dirty="0"/>
              <a:t>If there’s a sizeable (i.e. a month) bare soil gap between first and second crop, it’s easier to see p2 and h1; if they come very close together in time, they’re hard to separate in the MODIS </a:t>
            </a:r>
            <a:r>
              <a:rPr lang="en-US" dirty="0" err="1"/>
              <a:t>timeseries</a:t>
            </a:r>
            <a:r>
              <a:rPr lang="en-US" dirty="0"/>
              <a:t> (there’s just a gap of no data between h1 and p2), and it’s easy to get estimates wrong (and therefore will be masked out – source of bias?)</a:t>
            </a:r>
          </a:p>
          <a:p>
            <a:pPr marL="742950" lvl="1" indent="-285750">
              <a:buFont typeface="Arial"/>
              <a:buChar char="•"/>
            </a:pPr>
            <a:r>
              <a:rPr lang="en-US" dirty="0"/>
              <a:t>When there’s a short cycle ‘starter crop’ before the first crop, both the estimates and validation data get confused. Would mask these out and be biased against fields with starter crops in both validation process and in final map.</a:t>
            </a:r>
          </a:p>
          <a:p>
            <a:pPr marL="285750" indent="-285750">
              <a:buFont typeface="Arial"/>
              <a:buChar char="•"/>
            </a:pPr>
            <a:endParaRPr lang="en-US" dirty="0"/>
          </a:p>
        </p:txBody>
      </p:sp>
    </p:spTree>
    <p:extLst>
      <p:ext uri="{BB962C8B-B14F-4D97-AF65-F5344CB8AC3E}">
        <p14:creationId xmlns:p14="http://schemas.microsoft.com/office/powerpoint/2010/main" val="2090339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181536"/>
            <a:ext cx="11635559" cy="1323439"/>
          </a:xfrm>
          <a:prstGeom prst="rect">
            <a:avLst/>
          </a:prstGeom>
          <a:noFill/>
        </p:spPr>
        <p:txBody>
          <a:bodyPr wrap="square" rtlCol="0">
            <a:spAutoFit/>
          </a:bodyPr>
          <a:lstStyle/>
          <a:p>
            <a:r>
              <a:rPr lang="en-US" sz="1600" dirty="0"/>
              <a:t>GEE file: </a:t>
            </a:r>
            <a:r>
              <a:rPr lang="en-US" sz="1600" dirty="0" err="1"/>
              <a:t>LandCover</a:t>
            </a:r>
            <a:r>
              <a:rPr lang="en-US" sz="1600" dirty="0"/>
              <a:t>/Planet Do Validation v2</a:t>
            </a:r>
          </a:p>
          <a:p>
            <a:pPr marL="285750" indent="-285750">
              <a:buFont typeface="Arial" panose="020B0604020202020204" pitchFamily="34" charset="0"/>
              <a:buChar char="•"/>
            </a:pPr>
            <a:r>
              <a:rPr lang="en-US" sz="1600" dirty="0"/>
              <a:t>Before doing validation, mask out validation data based on the ‘confidence’ generated in Planet Add QA for Validation Data (for poly 1, 3 and 5) or directly from Planet Create Validation Data v2</a:t>
            </a:r>
          </a:p>
          <a:p>
            <a:pPr marL="285750" indent="-285750">
              <a:buFont typeface="Arial" panose="020B0604020202020204" pitchFamily="34" charset="0"/>
              <a:buChar char="•"/>
            </a:pPr>
            <a:r>
              <a:rPr lang="en-US" sz="1600" dirty="0"/>
              <a:t>Also mask out ‘bad’ estimates that would be masked out anyway in the final map using peak timing and crop cycle</a:t>
            </a:r>
          </a:p>
          <a:p>
            <a:pPr marL="285750" indent="-285750">
              <a:buFont typeface="Arial" panose="020B0604020202020204" pitchFamily="34" charset="0"/>
              <a:buChar char="•"/>
            </a:pPr>
            <a:r>
              <a:rPr lang="en-US" sz="1600" dirty="0"/>
              <a:t>Crop cycle QA and timing QA are masked separately</a:t>
            </a:r>
          </a:p>
        </p:txBody>
      </p:sp>
      <p:sp>
        <p:nvSpPr>
          <p:cNvPr id="3" name="TextBox 2">
            <a:extLst>
              <a:ext uri="{FF2B5EF4-FFF2-40B4-BE49-F238E27FC236}">
                <a16:creationId xmlns:a16="http://schemas.microsoft.com/office/drawing/2014/main" id="{ED03A0E0-8B5B-4CE7-A459-34ADB0A35E6A}"/>
              </a:ext>
            </a:extLst>
          </p:cNvPr>
          <p:cNvSpPr txBox="1"/>
          <p:nvPr/>
        </p:nvSpPr>
        <p:spPr>
          <a:xfrm>
            <a:off x="978542" y="1843530"/>
            <a:ext cx="3143421" cy="369332"/>
          </a:xfrm>
          <a:prstGeom prst="rect">
            <a:avLst/>
          </a:prstGeom>
          <a:noFill/>
        </p:spPr>
        <p:txBody>
          <a:bodyPr wrap="square" rtlCol="0">
            <a:spAutoFit/>
          </a:bodyPr>
          <a:lstStyle/>
          <a:p>
            <a:r>
              <a:rPr lang="en-US" dirty="0"/>
              <a:t>Poly1, 2018 before QA masking</a:t>
            </a:r>
          </a:p>
        </p:txBody>
      </p:sp>
      <p:pic>
        <p:nvPicPr>
          <p:cNvPr id="5" name="Picture 4">
            <a:extLst>
              <a:ext uri="{FF2B5EF4-FFF2-40B4-BE49-F238E27FC236}">
                <a16:creationId xmlns:a16="http://schemas.microsoft.com/office/drawing/2014/main" id="{7E69D997-81DD-4916-BF61-8CAD29168D5E}"/>
              </a:ext>
            </a:extLst>
          </p:cNvPr>
          <p:cNvPicPr>
            <a:picLocks noChangeAspect="1"/>
          </p:cNvPicPr>
          <p:nvPr/>
        </p:nvPicPr>
        <p:blipFill rotWithShape="1">
          <a:blip r:embed="rId2"/>
          <a:srcRect l="43899" t="33762" r="27064" b="10459"/>
          <a:stretch/>
        </p:blipFill>
        <p:spPr>
          <a:xfrm>
            <a:off x="128285" y="2214269"/>
            <a:ext cx="2170298" cy="2345157"/>
          </a:xfrm>
          <a:prstGeom prst="rect">
            <a:avLst/>
          </a:prstGeom>
        </p:spPr>
      </p:pic>
      <p:pic>
        <p:nvPicPr>
          <p:cNvPr id="6" name="Picture 5">
            <a:extLst>
              <a:ext uri="{FF2B5EF4-FFF2-40B4-BE49-F238E27FC236}">
                <a16:creationId xmlns:a16="http://schemas.microsoft.com/office/drawing/2014/main" id="{D1F1B65C-66E9-462D-A0BC-AD06BBDB6E4F}"/>
              </a:ext>
            </a:extLst>
          </p:cNvPr>
          <p:cNvPicPr>
            <a:picLocks noChangeAspect="1"/>
          </p:cNvPicPr>
          <p:nvPr/>
        </p:nvPicPr>
        <p:blipFill rotWithShape="1">
          <a:blip r:embed="rId3"/>
          <a:srcRect l="44037" t="44220" r="26926" b="8746"/>
          <a:stretch/>
        </p:blipFill>
        <p:spPr>
          <a:xfrm>
            <a:off x="2550253" y="2212862"/>
            <a:ext cx="2575421" cy="2346564"/>
          </a:xfrm>
          <a:prstGeom prst="rect">
            <a:avLst/>
          </a:prstGeom>
        </p:spPr>
      </p:pic>
      <p:sp>
        <p:nvSpPr>
          <p:cNvPr id="7" name="TextBox 6">
            <a:extLst>
              <a:ext uri="{FF2B5EF4-FFF2-40B4-BE49-F238E27FC236}">
                <a16:creationId xmlns:a16="http://schemas.microsoft.com/office/drawing/2014/main" id="{2130A2D8-2DF4-406B-9DAD-B05D9F893EE9}"/>
              </a:ext>
            </a:extLst>
          </p:cNvPr>
          <p:cNvSpPr txBox="1"/>
          <p:nvPr/>
        </p:nvSpPr>
        <p:spPr>
          <a:xfrm>
            <a:off x="8386196" y="1902253"/>
            <a:ext cx="3143421" cy="369332"/>
          </a:xfrm>
          <a:prstGeom prst="rect">
            <a:avLst/>
          </a:prstGeom>
          <a:noFill/>
        </p:spPr>
        <p:txBody>
          <a:bodyPr wrap="square" rtlCol="0">
            <a:spAutoFit/>
          </a:bodyPr>
          <a:lstStyle/>
          <a:p>
            <a:r>
              <a:rPr lang="en-US" dirty="0"/>
              <a:t>Poly1, 2018 after QA masking</a:t>
            </a:r>
          </a:p>
        </p:txBody>
      </p:sp>
      <p:pic>
        <p:nvPicPr>
          <p:cNvPr id="8" name="Picture 7">
            <a:extLst>
              <a:ext uri="{FF2B5EF4-FFF2-40B4-BE49-F238E27FC236}">
                <a16:creationId xmlns:a16="http://schemas.microsoft.com/office/drawing/2014/main" id="{EBA14368-1521-4C1E-90B8-E6914C660EC3}"/>
              </a:ext>
            </a:extLst>
          </p:cNvPr>
          <p:cNvPicPr>
            <a:picLocks noChangeAspect="1"/>
          </p:cNvPicPr>
          <p:nvPr/>
        </p:nvPicPr>
        <p:blipFill rotWithShape="1">
          <a:blip r:embed="rId4"/>
          <a:srcRect l="44105" t="32267" r="27615" b="11315"/>
          <a:stretch/>
        </p:blipFill>
        <p:spPr>
          <a:xfrm>
            <a:off x="7158436" y="2271585"/>
            <a:ext cx="2231471" cy="2504126"/>
          </a:xfrm>
          <a:prstGeom prst="rect">
            <a:avLst/>
          </a:prstGeom>
        </p:spPr>
      </p:pic>
      <p:pic>
        <p:nvPicPr>
          <p:cNvPr id="9" name="Picture 8">
            <a:extLst>
              <a:ext uri="{FF2B5EF4-FFF2-40B4-BE49-F238E27FC236}">
                <a16:creationId xmlns:a16="http://schemas.microsoft.com/office/drawing/2014/main" id="{77573717-8CC3-453C-8A54-112338F62C1E}"/>
              </a:ext>
            </a:extLst>
          </p:cNvPr>
          <p:cNvPicPr>
            <a:picLocks noChangeAspect="1"/>
          </p:cNvPicPr>
          <p:nvPr/>
        </p:nvPicPr>
        <p:blipFill rotWithShape="1">
          <a:blip r:embed="rId5"/>
          <a:srcRect l="44105" t="41223" r="27477" b="10459"/>
          <a:stretch/>
        </p:blipFill>
        <p:spPr>
          <a:xfrm>
            <a:off x="9598235" y="2271586"/>
            <a:ext cx="2593765" cy="2480720"/>
          </a:xfrm>
          <a:prstGeom prst="rect">
            <a:avLst/>
          </a:prstGeom>
        </p:spPr>
      </p:pic>
      <p:sp>
        <p:nvSpPr>
          <p:cNvPr id="13" name="TextBox 12">
            <a:extLst>
              <a:ext uri="{FF2B5EF4-FFF2-40B4-BE49-F238E27FC236}">
                <a16:creationId xmlns:a16="http://schemas.microsoft.com/office/drawing/2014/main" id="{E9CB09A2-3ADA-43A1-B813-BE6985FEBBDA}"/>
              </a:ext>
            </a:extLst>
          </p:cNvPr>
          <p:cNvSpPr txBox="1"/>
          <p:nvPr/>
        </p:nvSpPr>
        <p:spPr>
          <a:xfrm>
            <a:off x="9830093" y="4775711"/>
            <a:ext cx="2361907" cy="1169551"/>
          </a:xfrm>
          <a:prstGeom prst="rect">
            <a:avLst/>
          </a:prstGeom>
          <a:noFill/>
        </p:spPr>
        <p:txBody>
          <a:bodyPr wrap="square" rtlCol="0">
            <a:spAutoFit/>
          </a:bodyPr>
          <a:lstStyle/>
          <a:p>
            <a:r>
              <a:rPr lang="en-US" sz="1400" dirty="0"/>
              <a:t>Note, this is before the estimate pixels were masked; only entire fields were masked by validation confidence</a:t>
            </a:r>
          </a:p>
        </p:txBody>
      </p:sp>
    </p:spTree>
    <p:extLst>
      <p:ext uri="{BB962C8B-B14F-4D97-AF65-F5344CB8AC3E}">
        <p14:creationId xmlns:p14="http://schemas.microsoft.com/office/powerpoint/2010/main" val="4001729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85C17-26CF-4BFD-B501-54FFC4B7FE57}"/>
              </a:ext>
            </a:extLst>
          </p:cNvPr>
          <p:cNvPicPr>
            <a:picLocks noChangeAspect="1"/>
          </p:cNvPicPr>
          <p:nvPr/>
        </p:nvPicPr>
        <p:blipFill rotWithShape="1">
          <a:blip r:embed="rId2"/>
          <a:srcRect l="26724" t="41686" r="35872" b="9357"/>
          <a:stretch/>
        </p:blipFill>
        <p:spPr>
          <a:xfrm>
            <a:off x="5889244" y="3970106"/>
            <a:ext cx="3563517" cy="2623548"/>
          </a:xfrm>
          <a:prstGeom prst="rect">
            <a:avLst/>
          </a:prstGeom>
        </p:spPr>
      </p:pic>
      <p:sp>
        <p:nvSpPr>
          <p:cNvPr id="3" name="TextBox 2">
            <a:extLst>
              <a:ext uri="{FF2B5EF4-FFF2-40B4-BE49-F238E27FC236}">
                <a16:creationId xmlns:a16="http://schemas.microsoft.com/office/drawing/2014/main" id="{720572CC-DE29-49AD-B043-A72035091A29}"/>
              </a:ext>
            </a:extLst>
          </p:cNvPr>
          <p:cNvSpPr txBox="1"/>
          <p:nvPr/>
        </p:nvSpPr>
        <p:spPr>
          <a:xfrm>
            <a:off x="4295163" y="0"/>
            <a:ext cx="3143421" cy="369332"/>
          </a:xfrm>
          <a:prstGeom prst="rect">
            <a:avLst/>
          </a:prstGeom>
          <a:noFill/>
        </p:spPr>
        <p:txBody>
          <a:bodyPr wrap="square" rtlCol="0">
            <a:spAutoFit/>
          </a:bodyPr>
          <a:lstStyle/>
          <a:p>
            <a:r>
              <a:rPr lang="en-US" dirty="0"/>
              <a:t>Poly5, 2017 before QA masking</a:t>
            </a:r>
          </a:p>
        </p:txBody>
      </p:sp>
      <p:sp>
        <p:nvSpPr>
          <p:cNvPr id="4" name="TextBox 3">
            <a:extLst>
              <a:ext uri="{FF2B5EF4-FFF2-40B4-BE49-F238E27FC236}">
                <a16:creationId xmlns:a16="http://schemas.microsoft.com/office/drawing/2014/main" id="{2530AA38-E4C2-41D6-8D6E-88966760135D}"/>
              </a:ext>
            </a:extLst>
          </p:cNvPr>
          <p:cNvSpPr txBox="1"/>
          <p:nvPr/>
        </p:nvSpPr>
        <p:spPr>
          <a:xfrm>
            <a:off x="4428298" y="3600774"/>
            <a:ext cx="3143421" cy="369332"/>
          </a:xfrm>
          <a:prstGeom prst="rect">
            <a:avLst/>
          </a:prstGeom>
          <a:noFill/>
        </p:spPr>
        <p:txBody>
          <a:bodyPr wrap="square" rtlCol="0">
            <a:spAutoFit/>
          </a:bodyPr>
          <a:lstStyle/>
          <a:p>
            <a:r>
              <a:rPr lang="en-US" dirty="0"/>
              <a:t>Poly5, 2017 after QA masking</a:t>
            </a:r>
          </a:p>
        </p:txBody>
      </p:sp>
      <p:pic>
        <p:nvPicPr>
          <p:cNvPr id="6" name="Picture 5">
            <a:extLst>
              <a:ext uri="{FF2B5EF4-FFF2-40B4-BE49-F238E27FC236}">
                <a16:creationId xmlns:a16="http://schemas.microsoft.com/office/drawing/2014/main" id="{D0FF4981-1762-4C68-8758-E58FC669368C}"/>
              </a:ext>
            </a:extLst>
          </p:cNvPr>
          <p:cNvPicPr>
            <a:picLocks noChangeAspect="1"/>
          </p:cNvPicPr>
          <p:nvPr/>
        </p:nvPicPr>
        <p:blipFill rotWithShape="1">
          <a:blip r:embed="rId3"/>
          <a:srcRect l="37431" t="28992" r="25206" b="9234"/>
          <a:stretch/>
        </p:blipFill>
        <p:spPr>
          <a:xfrm>
            <a:off x="2636291" y="3970106"/>
            <a:ext cx="2910981" cy="2707266"/>
          </a:xfrm>
          <a:prstGeom prst="rect">
            <a:avLst/>
          </a:prstGeom>
        </p:spPr>
      </p:pic>
      <p:pic>
        <p:nvPicPr>
          <p:cNvPr id="7" name="Picture 6">
            <a:extLst>
              <a:ext uri="{FF2B5EF4-FFF2-40B4-BE49-F238E27FC236}">
                <a16:creationId xmlns:a16="http://schemas.microsoft.com/office/drawing/2014/main" id="{742EC693-15E2-47E9-A627-F2D6C8B4AD00}"/>
              </a:ext>
            </a:extLst>
          </p:cNvPr>
          <p:cNvPicPr>
            <a:picLocks noChangeAspect="1"/>
          </p:cNvPicPr>
          <p:nvPr/>
        </p:nvPicPr>
        <p:blipFill rotWithShape="1">
          <a:blip r:embed="rId4"/>
          <a:srcRect l="36331" t="38043" r="26651" b="3975"/>
          <a:stretch/>
        </p:blipFill>
        <p:spPr>
          <a:xfrm>
            <a:off x="2454186" y="461050"/>
            <a:ext cx="2952408" cy="2601192"/>
          </a:xfrm>
          <a:prstGeom prst="rect">
            <a:avLst/>
          </a:prstGeom>
        </p:spPr>
      </p:pic>
      <p:sp>
        <p:nvSpPr>
          <p:cNvPr id="8" name="Rectangle 7">
            <a:extLst>
              <a:ext uri="{FF2B5EF4-FFF2-40B4-BE49-F238E27FC236}">
                <a16:creationId xmlns:a16="http://schemas.microsoft.com/office/drawing/2014/main" id="{ABBCE632-C27B-4E7C-AA8D-56B6155B7D2E}"/>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pic>
        <p:nvPicPr>
          <p:cNvPr id="9" name="Picture 8">
            <a:extLst>
              <a:ext uri="{FF2B5EF4-FFF2-40B4-BE49-F238E27FC236}">
                <a16:creationId xmlns:a16="http://schemas.microsoft.com/office/drawing/2014/main" id="{7F032471-AD98-4275-8EA8-4E76901C223E}"/>
              </a:ext>
            </a:extLst>
          </p:cNvPr>
          <p:cNvPicPr>
            <a:picLocks noChangeAspect="1"/>
          </p:cNvPicPr>
          <p:nvPr/>
        </p:nvPicPr>
        <p:blipFill rotWithShape="1">
          <a:blip r:embed="rId5"/>
          <a:srcRect l="36881" t="47095" r="26264" b="4487"/>
          <a:stretch/>
        </p:blipFill>
        <p:spPr>
          <a:xfrm>
            <a:off x="5757137" y="461050"/>
            <a:ext cx="3362894" cy="2485081"/>
          </a:xfrm>
          <a:prstGeom prst="rect">
            <a:avLst/>
          </a:prstGeom>
        </p:spPr>
      </p:pic>
      <p:sp>
        <p:nvSpPr>
          <p:cNvPr id="10" name="TextBox 9">
            <a:extLst>
              <a:ext uri="{FF2B5EF4-FFF2-40B4-BE49-F238E27FC236}">
                <a16:creationId xmlns:a16="http://schemas.microsoft.com/office/drawing/2014/main" id="{3D1E91EC-5133-4004-AEBB-5DCD39CA9ED1}"/>
              </a:ext>
            </a:extLst>
          </p:cNvPr>
          <p:cNvSpPr txBox="1"/>
          <p:nvPr/>
        </p:nvSpPr>
        <p:spPr>
          <a:xfrm>
            <a:off x="4225640" y="6288613"/>
            <a:ext cx="2361907" cy="523220"/>
          </a:xfrm>
          <a:prstGeom prst="rect">
            <a:avLst/>
          </a:prstGeom>
          <a:noFill/>
        </p:spPr>
        <p:txBody>
          <a:bodyPr wrap="square" rtlCol="0">
            <a:spAutoFit/>
          </a:bodyPr>
          <a:lstStyle/>
          <a:p>
            <a:r>
              <a:rPr lang="en-US" sz="1400" dirty="0"/>
              <a:t>Note, this is before the estimate pixels were masked</a:t>
            </a:r>
          </a:p>
        </p:txBody>
      </p:sp>
    </p:spTree>
    <p:extLst>
      <p:ext uri="{BB962C8B-B14F-4D97-AF65-F5344CB8AC3E}">
        <p14:creationId xmlns:p14="http://schemas.microsoft.com/office/powerpoint/2010/main" val="314271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C7994EDF-7EF4-4CD4-956B-78A38EBEAF6B}"/>
              </a:ext>
            </a:extLst>
          </p:cNvPr>
          <p:cNvSpPr txBox="1"/>
          <p:nvPr/>
        </p:nvSpPr>
        <p:spPr>
          <a:xfrm>
            <a:off x="1710810" y="167780"/>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id="{CBD63421-CC43-4964-A36F-0BA63714AAB8}"/>
              </a:ext>
            </a:extLst>
          </p:cNvPr>
          <p:cNvPicPr>
            <a:picLocks noChangeAspect="1"/>
          </p:cNvPicPr>
          <p:nvPr/>
        </p:nvPicPr>
        <p:blipFill rotWithShape="1">
          <a:blip r:embed="rId2"/>
          <a:srcRect l="39670" t="28381" r="23880" b="10718"/>
          <a:stretch/>
        </p:blipFill>
        <p:spPr>
          <a:xfrm>
            <a:off x="645953" y="475557"/>
            <a:ext cx="4462943" cy="4194496"/>
          </a:xfrm>
          <a:prstGeom prst="rect">
            <a:avLst/>
          </a:prstGeom>
        </p:spPr>
      </p:pic>
      <p:pic>
        <p:nvPicPr>
          <p:cNvPr id="7" name="Picture 6">
            <a:extLst>
              <a:ext uri="{FF2B5EF4-FFF2-40B4-BE49-F238E27FC236}">
                <a16:creationId xmlns:a16="http://schemas.microsoft.com/office/drawing/2014/main" id="{D598D75C-9C23-4C31-8802-5195D782D8AA}"/>
              </a:ext>
            </a:extLst>
          </p:cNvPr>
          <p:cNvPicPr>
            <a:picLocks noChangeAspect="1"/>
          </p:cNvPicPr>
          <p:nvPr/>
        </p:nvPicPr>
        <p:blipFill rotWithShape="1">
          <a:blip r:embed="rId3"/>
          <a:srcRect l="69633" t="27277" r="4427" b="34435"/>
          <a:stretch/>
        </p:blipFill>
        <p:spPr>
          <a:xfrm>
            <a:off x="5964572" y="865643"/>
            <a:ext cx="3162650" cy="2625755"/>
          </a:xfrm>
          <a:prstGeom prst="rect">
            <a:avLst/>
          </a:prstGeom>
        </p:spPr>
      </p:pic>
      <p:cxnSp>
        <p:nvCxnSpPr>
          <p:cNvPr id="8" name="Straight Arrow Connector 7">
            <a:extLst>
              <a:ext uri="{FF2B5EF4-FFF2-40B4-BE49-F238E27FC236}">
                <a16:creationId xmlns:a16="http://schemas.microsoft.com/office/drawing/2014/main" id="{BA7D41F5-566D-4468-B9B7-6D78DBEE807A}"/>
              </a:ext>
            </a:extLst>
          </p:cNvPr>
          <p:cNvCxnSpPr>
            <a:cxnSpLocks/>
          </p:cNvCxnSpPr>
          <p:nvPr/>
        </p:nvCxnSpPr>
        <p:spPr>
          <a:xfrm flipH="1">
            <a:off x="3682768" y="1677798"/>
            <a:ext cx="2801922"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595506-6B2E-406B-9F5D-0F7F60A2883D}"/>
              </a:ext>
            </a:extLst>
          </p:cNvPr>
          <p:cNvSpPr/>
          <p:nvPr/>
        </p:nvSpPr>
        <p:spPr>
          <a:xfrm>
            <a:off x="7962887" y="2418916"/>
            <a:ext cx="3583160" cy="307777"/>
          </a:xfrm>
          <a:prstGeom prst="rect">
            <a:avLst/>
          </a:prstGeom>
        </p:spPr>
        <p:txBody>
          <a:bodyPr wrap="non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id="{1C5C19A2-7817-4C32-A627-26738C48ACDC}"/>
              </a:ext>
            </a:extLst>
          </p:cNvPr>
          <p:cNvPicPr>
            <a:picLocks noChangeAspect="1"/>
          </p:cNvPicPr>
          <p:nvPr/>
        </p:nvPicPr>
        <p:blipFill rotWithShape="1">
          <a:blip r:embed="rId4"/>
          <a:srcRect l="69771" t="26544" r="5298" b="35169"/>
          <a:stretch/>
        </p:blipFill>
        <p:spPr>
          <a:xfrm>
            <a:off x="6096000" y="3707932"/>
            <a:ext cx="3039611" cy="2625756"/>
          </a:xfrm>
          <a:prstGeom prst="rect">
            <a:avLst/>
          </a:prstGeom>
        </p:spPr>
      </p:pic>
      <p:cxnSp>
        <p:nvCxnSpPr>
          <p:cNvPr id="13" name="Straight Arrow Connector 12">
            <a:extLst>
              <a:ext uri="{FF2B5EF4-FFF2-40B4-BE49-F238E27FC236}">
                <a16:creationId xmlns:a16="http://schemas.microsoft.com/office/drawing/2014/main" id="{C38F249D-1B18-4927-9358-716C95DC8A6B}"/>
              </a:ext>
            </a:extLst>
          </p:cNvPr>
          <p:cNvCxnSpPr>
            <a:cxnSpLocks/>
          </p:cNvCxnSpPr>
          <p:nvPr/>
        </p:nvCxnSpPr>
        <p:spPr>
          <a:xfrm flipH="1" flipV="1">
            <a:off x="1971413" y="3011648"/>
            <a:ext cx="4387443" cy="14609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98BA648-D8EB-44C4-949B-D716C6FB6EAB}"/>
              </a:ext>
            </a:extLst>
          </p:cNvPr>
          <p:cNvSpPr/>
          <p:nvPr/>
        </p:nvSpPr>
        <p:spPr>
          <a:xfrm>
            <a:off x="8048175" y="5434757"/>
            <a:ext cx="2828980" cy="307777"/>
          </a:xfrm>
          <a:prstGeom prst="rect">
            <a:avLst/>
          </a:prstGeom>
        </p:spPr>
        <p:txBody>
          <a:bodyPr wrap="none">
            <a:spAutoFit/>
          </a:bodyPr>
          <a:lstStyle/>
          <a:p>
            <a:r>
              <a:rPr lang="en-US" sz="1400" dirty="0"/>
              <a:t>Example of when estimate validated</a:t>
            </a:r>
          </a:p>
        </p:txBody>
      </p:sp>
    </p:spTree>
    <p:extLst>
      <p:ext uri="{BB962C8B-B14F-4D97-AF65-F5344CB8AC3E}">
        <p14:creationId xmlns:p14="http://schemas.microsoft.com/office/powerpoint/2010/main" val="1503072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F07239-70B1-410B-A8A6-F012FE1AD139}"/>
              </a:ext>
            </a:extLst>
          </p:cNvPr>
          <p:cNvPicPr>
            <a:picLocks noChangeAspect="1"/>
          </p:cNvPicPr>
          <p:nvPr/>
        </p:nvPicPr>
        <p:blipFill rotWithShape="1">
          <a:blip r:embed="rId2"/>
          <a:srcRect l="50000" t="41468" r="31261" b="10215"/>
          <a:stretch/>
        </p:blipFill>
        <p:spPr>
          <a:xfrm>
            <a:off x="2606180" y="866163"/>
            <a:ext cx="2284602" cy="3313651"/>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Poly3, 2014, plant 1 after QA masking (of both pixel level estimates and entire fields based on validation data confidence)</a:t>
            </a:r>
          </a:p>
        </p:txBody>
      </p:sp>
      <p:pic>
        <p:nvPicPr>
          <p:cNvPr id="5" name="Picture 4">
            <a:extLst>
              <a:ext uri="{FF2B5EF4-FFF2-40B4-BE49-F238E27FC236}">
                <a16:creationId xmlns:a16="http://schemas.microsoft.com/office/drawing/2014/main" id="{0929872B-B7F5-4915-89E8-94F311A61D07}"/>
              </a:ext>
            </a:extLst>
          </p:cNvPr>
          <p:cNvPicPr>
            <a:picLocks noChangeAspect="1"/>
          </p:cNvPicPr>
          <p:nvPr/>
        </p:nvPicPr>
        <p:blipFill rotWithShape="1">
          <a:blip r:embed="rId3"/>
          <a:srcRect l="69839" t="21529" r="5527" b="40184"/>
          <a:stretch/>
        </p:blipFill>
        <p:spPr>
          <a:xfrm>
            <a:off x="5528345" y="1006679"/>
            <a:ext cx="3003258" cy="2625755"/>
          </a:xfrm>
          <a:prstGeom prst="rect">
            <a:avLst/>
          </a:prstGeom>
        </p:spPr>
      </p:pic>
      <p:cxnSp>
        <p:nvCxnSpPr>
          <p:cNvPr id="6" name="Straight Arrow Connector 5">
            <a:extLst>
              <a:ext uri="{FF2B5EF4-FFF2-40B4-BE49-F238E27FC236}">
                <a16:creationId xmlns:a16="http://schemas.microsoft.com/office/drawing/2014/main" id="{69497264-5DF6-42ED-B7B5-3C11D437D3B4}"/>
              </a:ext>
            </a:extLst>
          </p:cNvPr>
          <p:cNvCxnSpPr>
            <a:cxnSpLocks/>
          </p:cNvCxnSpPr>
          <p:nvPr/>
        </p:nvCxnSpPr>
        <p:spPr>
          <a:xfrm flipH="1">
            <a:off x="3431098" y="1912690"/>
            <a:ext cx="2155970" cy="12583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9839E5-76AE-4DC2-9E2F-DBE21AA78220}"/>
              </a:ext>
            </a:extLst>
          </p:cNvPr>
          <p:cNvSpPr/>
          <p:nvPr/>
        </p:nvSpPr>
        <p:spPr>
          <a:xfrm>
            <a:off x="5587068" y="3709243"/>
            <a:ext cx="3254096" cy="307777"/>
          </a:xfrm>
          <a:prstGeom prst="rect">
            <a:avLst/>
          </a:prstGeom>
        </p:spPr>
        <p:txBody>
          <a:bodyPr wrap="none">
            <a:spAutoFit/>
          </a:bodyPr>
          <a:lstStyle/>
          <a:p>
            <a:r>
              <a:rPr lang="en-US" sz="1400" dirty="0"/>
              <a:t>My planting estimate was 19 days too late</a:t>
            </a:r>
          </a:p>
        </p:txBody>
      </p:sp>
    </p:spTree>
    <p:extLst>
      <p:ext uri="{BB962C8B-B14F-4D97-AF65-F5344CB8AC3E}">
        <p14:creationId xmlns:p14="http://schemas.microsoft.com/office/powerpoint/2010/main" val="313533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671EB-A5DC-4D33-BD23-C5A77299053C}"/>
              </a:ext>
            </a:extLst>
          </p:cNvPr>
          <p:cNvPicPr>
            <a:picLocks noChangeAspect="1"/>
          </p:cNvPicPr>
          <p:nvPr/>
        </p:nvPicPr>
        <p:blipFill rotWithShape="1">
          <a:blip r:embed="rId2"/>
          <a:srcRect l="44312" t="24954" r="27484" b="13517"/>
          <a:stretch/>
        </p:blipFill>
        <p:spPr>
          <a:xfrm>
            <a:off x="1216404" y="830510"/>
            <a:ext cx="3438654" cy="4219663"/>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id="{5A88AA54-072C-4641-8CAD-E861B3824F28}"/>
              </a:ext>
            </a:extLst>
          </p:cNvPr>
          <p:cNvPicPr>
            <a:picLocks noChangeAspect="1"/>
          </p:cNvPicPr>
          <p:nvPr/>
        </p:nvPicPr>
        <p:blipFill rotWithShape="1">
          <a:blip r:embed="rId3"/>
          <a:srcRect l="75069" t="21162" r="1448" b="20000"/>
          <a:stretch/>
        </p:blipFill>
        <p:spPr>
          <a:xfrm>
            <a:off x="5143078" y="586609"/>
            <a:ext cx="2231471" cy="3144892"/>
          </a:xfrm>
          <a:prstGeom prst="rect">
            <a:avLst/>
          </a:prstGeom>
        </p:spPr>
      </p:pic>
      <p:cxnSp>
        <p:nvCxnSpPr>
          <p:cNvPr id="11" name="Straight Arrow Connector 10">
            <a:extLst>
              <a:ext uri="{FF2B5EF4-FFF2-40B4-BE49-F238E27FC236}">
                <a16:creationId xmlns:a16="http://schemas.microsoft.com/office/drawing/2014/main" id="{7F121440-D086-43D5-B82C-FFE03761AB2B}"/>
              </a:ext>
            </a:extLst>
          </p:cNvPr>
          <p:cNvCxnSpPr>
            <a:cxnSpLocks/>
            <a:stCxn id="10" idx="1"/>
          </p:cNvCxnSpPr>
          <p:nvPr/>
        </p:nvCxnSpPr>
        <p:spPr>
          <a:xfrm flipH="1">
            <a:off x="4002034" y="2159055"/>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A0EF2E-4D6A-41C0-B606-2028EAA4EA30}"/>
              </a:ext>
            </a:extLst>
          </p:cNvPr>
          <p:cNvSpPr txBox="1"/>
          <p:nvPr/>
        </p:nvSpPr>
        <p:spPr>
          <a:xfrm>
            <a:off x="7440689" y="3246397"/>
            <a:ext cx="3438655" cy="461665"/>
          </a:xfrm>
          <a:prstGeom prst="rect">
            <a:avLst/>
          </a:prstGeom>
          <a:noFill/>
        </p:spPr>
        <p:txBody>
          <a:bodyPr wrap="square" rtlCol="0">
            <a:spAutoFit/>
          </a:bodyPr>
          <a:lstStyle/>
          <a:p>
            <a:r>
              <a:rPr lang="en-US" sz="1200" dirty="0"/>
              <a:t>Planting estimate mistook the second peak for the first peak</a:t>
            </a:r>
          </a:p>
        </p:txBody>
      </p:sp>
      <p:pic>
        <p:nvPicPr>
          <p:cNvPr id="14" name="Picture 13">
            <a:extLst>
              <a:ext uri="{FF2B5EF4-FFF2-40B4-BE49-F238E27FC236}">
                <a16:creationId xmlns:a16="http://schemas.microsoft.com/office/drawing/2014/main" id="{660034EF-2705-4B3B-8D0D-D6B8BAA17A04}"/>
              </a:ext>
            </a:extLst>
          </p:cNvPr>
          <p:cNvPicPr>
            <a:picLocks noChangeAspect="1"/>
          </p:cNvPicPr>
          <p:nvPr/>
        </p:nvPicPr>
        <p:blipFill rotWithShape="1">
          <a:blip r:embed="rId4"/>
          <a:srcRect l="69839" t="23731" r="4564" b="37774"/>
          <a:stretch/>
        </p:blipFill>
        <p:spPr>
          <a:xfrm>
            <a:off x="7697733" y="540955"/>
            <a:ext cx="3120704" cy="2640044"/>
          </a:xfrm>
          <a:prstGeom prst="rect">
            <a:avLst/>
          </a:prstGeom>
        </p:spPr>
      </p:pic>
      <p:cxnSp>
        <p:nvCxnSpPr>
          <p:cNvPr id="16" name="Straight Arrow Connector 15">
            <a:extLst>
              <a:ext uri="{FF2B5EF4-FFF2-40B4-BE49-F238E27FC236}">
                <a16:creationId xmlns:a16="http://schemas.microsoft.com/office/drawing/2014/main" id="{5C669A1A-96E1-4B75-8B1F-21F19409D1AB}"/>
              </a:ext>
            </a:extLst>
          </p:cNvPr>
          <p:cNvCxnSpPr>
            <a:cxnSpLocks/>
            <a:stCxn id="14" idx="1"/>
          </p:cNvCxnSpPr>
          <p:nvPr/>
        </p:nvCxnSpPr>
        <p:spPr>
          <a:xfrm flipH="1">
            <a:off x="4002035" y="1860977"/>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6B15672-F86D-4101-A95A-3BED97D63E77}"/>
              </a:ext>
            </a:extLst>
          </p:cNvPr>
          <p:cNvPicPr>
            <a:picLocks noChangeAspect="1"/>
          </p:cNvPicPr>
          <p:nvPr/>
        </p:nvPicPr>
        <p:blipFill rotWithShape="1">
          <a:blip r:embed="rId5"/>
          <a:srcRect l="69564" t="24219" r="4839" b="37935"/>
          <a:stretch/>
        </p:blipFill>
        <p:spPr>
          <a:xfrm>
            <a:off x="7931375" y="4008500"/>
            <a:ext cx="3120704" cy="2595481"/>
          </a:xfrm>
          <a:prstGeom prst="rect">
            <a:avLst/>
          </a:prstGeom>
        </p:spPr>
      </p:pic>
      <p:cxnSp>
        <p:nvCxnSpPr>
          <p:cNvPr id="21" name="Straight Arrow Connector 20">
            <a:extLst>
              <a:ext uri="{FF2B5EF4-FFF2-40B4-BE49-F238E27FC236}">
                <a16:creationId xmlns:a16="http://schemas.microsoft.com/office/drawing/2014/main" id="{3F55EFB1-FDB0-42FD-8072-55DCAD388AB7}"/>
              </a:ext>
            </a:extLst>
          </p:cNvPr>
          <p:cNvCxnSpPr>
            <a:cxnSpLocks/>
          </p:cNvCxnSpPr>
          <p:nvPr/>
        </p:nvCxnSpPr>
        <p:spPr>
          <a:xfrm flipH="1" flipV="1">
            <a:off x="3129095" y="2295753"/>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273ACE-758A-448F-8D56-8C8FB7E815FB}"/>
              </a:ext>
            </a:extLst>
          </p:cNvPr>
          <p:cNvPicPr>
            <a:picLocks noChangeAspect="1"/>
          </p:cNvPicPr>
          <p:nvPr/>
        </p:nvPicPr>
        <p:blipFill rotWithShape="1">
          <a:blip r:embed="rId6"/>
          <a:srcRect l="69687" t="23975" r="5283" b="37529"/>
          <a:stretch/>
        </p:blipFill>
        <p:spPr>
          <a:xfrm>
            <a:off x="3739892" y="4114404"/>
            <a:ext cx="3051562" cy="2640044"/>
          </a:xfrm>
          <a:prstGeom prst="rect">
            <a:avLst/>
          </a:prstGeom>
        </p:spPr>
      </p:pic>
      <p:cxnSp>
        <p:nvCxnSpPr>
          <p:cNvPr id="27" name="Straight Arrow Connector 26">
            <a:extLst>
              <a:ext uri="{FF2B5EF4-FFF2-40B4-BE49-F238E27FC236}">
                <a16:creationId xmlns:a16="http://schemas.microsoft.com/office/drawing/2014/main" id="{1E2E841D-96DA-49EC-859F-27397F0419AE}"/>
              </a:ext>
            </a:extLst>
          </p:cNvPr>
          <p:cNvCxnSpPr>
            <a:cxnSpLocks/>
            <a:stCxn id="26" idx="0"/>
          </p:cNvCxnSpPr>
          <p:nvPr/>
        </p:nvCxnSpPr>
        <p:spPr>
          <a:xfrm flipH="1" flipV="1">
            <a:off x="3330429" y="2424418"/>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B5C5260-0232-4C2A-8E86-6BBDD83C74B9}"/>
              </a:ext>
            </a:extLst>
          </p:cNvPr>
          <p:cNvSpPr/>
          <p:nvPr/>
        </p:nvSpPr>
        <p:spPr>
          <a:xfrm>
            <a:off x="4945261" y="5965447"/>
            <a:ext cx="2310750" cy="738664"/>
          </a:xfrm>
          <a:prstGeom prst="rect">
            <a:avLst/>
          </a:prstGeom>
        </p:spPr>
        <p:txBody>
          <a:bodyPr wrap="square">
            <a:spAutoFit/>
          </a:bodyPr>
          <a:lstStyle/>
          <a:p>
            <a:r>
              <a:rPr lang="en-US" sz="1400" dirty="0"/>
              <a:t>Planting estimate was probably better than validation data</a:t>
            </a:r>
          </a:p>
        </p:txBody>
      </p:sp>
    </p:spTree>
    <p:extLst>
      <p:ext uri="{BB962C8B-B14F-4D97-AF65-F5344CB8AC3E}">
        <p14:creationId xmlns:p14="http://schemas.microsoft.com/office/powerpoint/2010/main" val="909592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735703882"/>
              </p:ext>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879</TotalTime>
  <Words>2655</Words>
  <Application>Microsoft Office PowerPoint</Application>
  <PresentationFormat>Widescreen</PresentationFormat>
  <Paragraphs>213</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Timing and land cover validation with Planet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33</cp:revision>
  <dcterms:created xsi:type="dcterms:W3CDTF">2019-03-07T22:52:56Z</dcterms:created>
  <dcterms:modified xsi:type="dcterms:W3CDTF">2019-03-13T18:00:12Z</dcterms:modified>
</cp:coreProperties>
</file>